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7" r:id="rId4"/>
    <p:sldId id="258" r:id="rId5"/>
    <p:sldId id="261" r:id="rId6"/>
    <p:sldId id="264" r:id="rId7"/>
    <p:sldId id="265" r:id="rId8"/>
    <p:sldId id="279" r:id="rId9"/>
    <p:sldId id="280" r:id="rId10"/>
    <p:sldId id="281" r:id="rId11"/>
    <p:sldId id="282" r:id="rId12"/>
    <p:sldId id="284" r:id="rId13"/>
    <p:sldId id="273" r:id="rId14"/>
    <p:sldId id="285" r:id="rId15"/>
    <p:sldId id="286" r:id="rId16"/>
    <p:sldId id="287" r:id="rId17"/>
    <p:sldId id="274" r:id="rId18"/>
    <p:sldId id="283" r:id="rId19"/>
    <p:sldId id="271" r:id="rId20"/>
    <p:sldId id="272" r:id="rId21"/>
    <p:sldId id="275" r:id="rId22"/>
    <p:sldId id="27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19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5E434-3F61-364E-820F-909D09EDB8BD}" type="datetimeFigureOut">
              <a:rPr kumimoji="1" lang="zh-CN" altLang="en-US" smtClean="0"/>
              <a:t>15/10/28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BA935-6F4C-A54F-9DFB-D9D14EFF06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9972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BA935-6F4C-A54F-9DFB-D9D14EFF06D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74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BA935-6F4C-A54F-9DFB-D9D14EFF06D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6925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BA935-6F4C-A54F-9DFB-D9D14EFF06D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0822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BA935-6F4C-A54F-9DFB-D9D14EFF06D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486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BA935-6F4C-A54F-9DFB-D9D14EFF06D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719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BA935-6F4C-A54F-9DFB-D9D14EFF06D3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39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AC43-972C-3745-B45F-D1E39C3551E0}" type="datetimeFigureOut">
              <a:rPr kumimoji="1" lang="zh-CN" altLang="en-US" smtClean="0"/>
              <a:t>15/10/28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3758-8FD8-E847-9416-A9B2FD298F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AC43-972C-3745-B45F-D1E39C3551E0}" type="datetimeFigureOut">
              <a:rPr kumimoji="1" lang="zh-CN" altLang="en-US" smtClean="0"/>
              <a:t>15/10/28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3758-8FD8-E847-9416-A9B2FD298F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AC43-972C-3745-B45F-D1E39C3551E0}" type="datetimeFigureOut">
              <a:rPr kumimoji="1" lang="zh-CN" altLang="en-US" smtClean="0"/>
              <a:t>15/10/28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3758-8FD8-E847-9416-A9B2FD298F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170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AC43-972C-3745-B45F-D1E39C3551E0}" type="datetimeFigureOut">
              <a:rPr kumimoji="1" lang="zh-CN" altLang="en-US" smtClean="0"/>
              <a:t>15/10/28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3758-8FD8-E847-9416-A9B2FD298F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AC43-972C-3745-B45F-D1E39C3551E0}" type="datetimeFigureOut">
              <a:rPr kumimoji="1" lang="zh-CN" altLang="en-US" smtClean="0"/>
              <a:t>15/10/28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3758-8FD8-E847-9416-A9B2FD298F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AC43-972C-3745-B45F-D1E39C3551E0}" type="datetimeFigureOut">
              <a:rPr kumimoji="1" lang="zh-CN" altLang="en-US" smtClean="0"/>
              <a:t>15/10/28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3758-8FD8-E847-9416-A9B2FD298F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AC43-972C-3745-B45F-D1E39C3551E0}" type="datetimeFigureOut">
              <a:rPr kumimoji="1" lang="zh-CN" altLang="en-US" smtClean="0"/>
              <a:t>15/10/28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3758-8FD8-E847-9416-A9B2FD298F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AC43-972C-3745-B45F-D1E39C3551E0}" type="datetimeFigureOut">
              <a:rPr kumimoji="1" lang="zh-CN" altLang="en-US" smtClean="0"/>
              <a:t>15/10/28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3758-8FD8-E847-9416-A9B2FD298F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AC43-972C-3745-B45F-D1E39C3551E0}" type="datetimeFigureOut">
              <a:rPr kumimoji="1" lang="zh-CN" altLang="en-US" smtClean="0"/>
              <a:t>15/10/28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3758-8FD8-E847-9416-A9B2FD298F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AC43-972C-3745-B45F-D1E39C3551E0}" type="datetimeFigureOut">
              <a:rPr kumimoji="1" lang="zh-CN" altLang="en-US" smtClean="0"/>
              <a:t>15/10/28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3758-8FD8-E847-9416-A9B2FD298F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AC43-972C-3745-B45F-D1E39C3551E0}" type="datetimeFigureOut">
              <a:rPr kumimoji="1" lang="zh-CN" altLang="en-US" smtClean="0"/>
              <a:t>15/10/28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3758-8FD8-E847-9416-A9B2FD298F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AAC43-972C-3745-B45F-D1E39C3551E0}" type="datetimeFigureOut">
              <a:rPr kumimoji="1" lang="zh-CN" altLang="en-US" smtClean="0"/>
              <a:t>15/10/28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93758-8FD8-E847-9416-A9B2FD298F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7" Type="http://schemas.openxmlformats.org/officeDocument/2006/relationships/image" Target="../media/image2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06997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64422" y="2646381"/>
            <a:ext cx="9144000" cy="774849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400" dirty="0" smtClean="0"/>
              <a:t>新环境下的电商业务安全</a:t>
            </a:r>
            <a:endParaRPr kumimoji="1"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73509" y="3421230"/>
            <a:ext cx="9144000" cy="1655762"/>
          </a:xfrm>
        </p:spPr>
        <p:txBody>
          <a:bodyPr/>
          <a:lstStyle/>
          <a:p>
            <a:r>
              <a:rPr kumimoji="1" lang="zh-CN" altLang="en-US" dirty="0" smtClean="0"/>
              <a:t>刘明 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</a:rPr>
              <a:t>岂安科技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Chief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Products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Officer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62175" y="61692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smtClean="0">
                <a:latin typeface="+mj-ea"/>
                <a:ea typeface="+mj-ea"/>
              </a:rPr>
              <a:t>虚假的用户身份</a:t>
            </a:r>
            <a:endParaRPr kumimoji="1" lang="zh-CN" altLang="en-US" sz="3600" dirty="0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08424" y="124767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</a:rPr>
              <a:t>手机号、</a:t>
            </a:r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身份证、银行卡</a:t>
            </a:r>
            <a:endParaRPr kumimoji="1" lang="zh-CN" alt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7314" y="5992033"/>
            <a:ext cx="786044" cy="6066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434" y="2952286"/>
            <a:ext cx="1459452" cy="83226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9159" y="4446522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2000W</a:t>
            </a:r>
            <a:r>
              <a:rPr kumimoji="1" lang="zh-CN" altLang="en-US" dirty="0" smtClean="0"/>
              <a:t>开房数据</a:t>
            </a:r>
          </a:p>
          <a:p>
            <a:endParaRPr kumimoji="1" lang="zh-CN" altLang="en-US" dirty="0" smtClean="0"/>
          </a:p>
          <a:p>
            <a:r>
              <a:rPr kumimoji="1" lang="zh-CN" altLang="en-US" dirty="0"/>
              <a:t>	</a:t>
            </a:r>
            <a:r>
              <a:rPr kumimoji="1" lang="zh-CN" altLang="en-US" dirty="0" smtClean="0"/>
              <a:t>身份证在线生成器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517994" y="38085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猫池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717516" y="5000520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银行</a:t>
            </a:r>
            <a:r>
              <a:rPr kumimoji="1" lang="zh-CN" altLang="en-US" smtClean="0"/>
              <a:t>开借记卡</a:t>
            </a:r>
            <a:r>
              <a:rPr kumimoji="1" lang="zh-CN" altLang="en-US"/>
              <a:t> </a:t>
            </a:r>
            <a:r>
              <a:rPr kumimoji="1" lang="zh-CN" altLang="en-US" smtClean="0"/>
              <a:t>  买银行卡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904" y="3110337"/>
            <a:ext cx="2997333" cy="12723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0691" y="2307398"/>
            <a:ext cx="2830713" cy="111225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070336" y="33957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短信收码平台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355105" y="1917441"/>
            <a:ext cx="3410174" cy="375240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841662" y="1917441"/>
            <a:ext cx="4385316" cy="246089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16"/>
          <p:cNvCxnSpPr/>
          <p:nvPr/>
        </p:nvCxnSpPr>
        <p:spPr>
          <a:xfrm>
            <a:off x="3841662" y="5593976"/>
            <a:ext cx="1580192" cy="645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>
            <a:off x="5927464" y="4550485"/>
            <a:ext cx="21515" cy="1269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H="1">
            <a:off x="6496528" y="5593976"/>
            <a:ext cx="1618046" cy="636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927464" y="46859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手机号码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3158314" y="588416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身份证 </a:t>
            </a:r>
            <a:r>
              <a:rPr kumimoji="1" lang="en-US" altLang="zh-CN" dirty="0" smtClean="0">
                <a:solidFill>
                  <a:srgbClr val="FF0000"/>
                </a:solidFill>
              </a:rPr>
              <a:t>0</a:t>
            </a:r>
            <a:r>
              <a:rPr kumimoji="1" lang="zh-CN" altLang="en-US" dirty="0" smtClean="0"/>
              <a:t>元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305551" y="5878918"/>
            <a:ext cx="371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借记卡  自办</a:t>
            </a:r>
            <a:r>
              <a:rPr kumimoji="1" lang="en-US" altLang="zh-CN" dirty="0" smtClean="0">
                <a:solidFill>
                  <a:srgbClr val="FF0000"/>
                </a:solidFill>
              </a:rPr>
              <a:t>0</a:t>
            </a:r>
            <a:r>
              <a:rPr kumimoji="1" lang="zh-CN" altLang="en-US" dirty="0" smtClean="0"/>
              <a:t>元 黑卡</a:t>
            </a:r>
            <a:r>
              <a:rPr kumimoji="1" lang="en-US" altLang="zh-CN" dirty="0" smtClean="0">
                <a:solidFill>
                  <a:srgbClr val="FF0000"/>
                </a:solidFill>
              </a:rPr>
              <a:t>300~500</a:t>
            </a:r>
            <a:r>
              <a:rPr kumimoji="1" lang="zh-CN" altLang="en-US" dirty="0" smtClean="0"/>
              <a:t>一张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915664" y="4958322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一条短信</a:t>
            </a:r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r>
              <a:rPr kumimoji="1" lang="zh-CN" altLang="en-US" dirty="0" smtClean="0">
                <a:solidFill>
                  <a:srgbClr val="FF0000"/>
                </a:solidFill>
              </a:rPr>
              <a:t>元</a:t>
            </a:r>
            <a:r>
              <a:rPr kumimoji="1" lang="zh-CN" altLang="en-US" dirty="0" smtClean="0"/>
              <a:t>左右</a:t>
            </a:r>
          </a:p>
          <a:p>
            <a:r>
              <a:rPr kumimoji="1" lang="zh-CN" altLang="en-US" dirty="0" smtClean="0"/>
              <a:t>批发短信卡</a:t>
            </a:r>
            <a:r>
              <a:rPr kumimoji="1" lang="en-US" altLang="zh-CN" dirty="0" smtClean="0">
                <a:solidFill>
                  <a:srgbClr val="FF0000"/>
                </a:solidFill>
              </a:rPr>
              <a:t>25</a:t>
            </a:r>
            <a:r>
              <a:rPr kumimoji="1" lang="zh-CN" altLang="en-US" dirty="0" smtClean="0"/>
              <a:t>一张</a:t>
            </a:r>
            <a:endParaRPr kumimoji="1"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38" y="2000016"/>
            <a:ext cx="3035499" cy="80311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7509" y="2695943"/>
            <a:ext cx="3213681" cy="155537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365925" y="1917440"/>
            <a:ext cx="3246059" cy="351620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599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020325" y="123537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IP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</a:rPr>
              <a:t>、邮箱、客户端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7314" y="5992033"/>
            <a:ext cx="786044" cy="60664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49129" y="4815854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临时邮箱／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分钟邮箱</a:t>
            </a:r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4302180" y="3793642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VPN</a:t>
            </a:r>
            <a:r>
              <a:rPr kumimoji="1" lang="zh-CN" altLang="en-US" dirty="0" smtClean="0"/>
              <a:t>    星巴克</a:t>
            </a:r>
            <a:r>
              <a:rPr kumimoji="1" lang="en-US" altLang="zh-CN" dirty="0" smtClean="0"/>
              <a:t>WI-FI</a:t>
            </a:r>
            <a:r>
              <a:rPr kumimoji="1" lang="zh-CN" altLang="en-US" dirty="0" smtClean="0"/>
              <a:t>    云服务器</a:t>
            </a:r>
            <a:endParaRPr kumimoji="1"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8717516" y="500052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模拟器  定制安卓手机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303361" y="1917441"/>
            <a:ext cx="3410174" cy="355835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355105" y="1917441"/>
            <a:ext cx="3410174" cy="375240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841662" y="1917441"/>
            <a:ext cx="4385316" cy="246089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5" name="直线箭头连接符 34"/>
          <p:cNvCxnSpPr/>
          <p:nvPr/>
        </p:nvCxnSpPr>
        <p:spPr>
          <a:xfrm>
            <a:off x="3841662" y="5593976"/>
            <a:ext cx="1580192" cy="645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>
            <a:off x="5927464" y="4550485"/>
            <a:ext cx="21515" cy="1269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 flipH="1">
            <a:off x="6496528" y="5593976"/>
            <a:ext cx="1618046" cy="636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927464" y="468592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IP</a:t>
            </a:r>
            <a:endParaRPr kumimoji="1"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3158314" y="588416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临时邮箱 </a:t>
            </a:r>
            <a:r>
              <a:rPr kumimoji="1" lang="en-US" altLang="zh-CN" dirty="0" smtClean="0">
                <a:solidFill>
                  <a:srgbClr val="FF0000"/>
                </a:solidFill>
              </a:rPr>
              <a:t>0</a:t>
            </a:r>
            <a:r>
              <a:rPr kumimoji="1" lang="zh-CN" altLang="en-US" dirty="0" smtClean="0"/>
              <a:t>元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7305551" y="5878918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定制安卓手机，</a:t>
            </a:r>
            <a:r>
              <a:rPr kumimoji="1" lang="en-US" altLang="zh-CN" dirty="0" smtClean="0">
                <a:solidFill>
                  <a:srgbClr val="FF0000"/>
                </a:solidFill>
              </a:rPr>
              <a:t>160</a:t>
            </a:r>
            <a:r>
              <a:rPr kumimoji="1" lang="zh-CN" altLang="en-US" dirty="0" smtClean="0"/>
              <a:t>元，模拟器 </a:t>
            </a:r>
            <a:r>
              <a:rPr kumimoji="1" lang="en-US" altLang="zh-CN" dirty="0" smtClean="0">
                <a:solidFill>
                  <a:srgbClr val="FF0000"/>
                </a:solidFill>
              </a:rPr>
              <a:t>0</a:t>
            </a:r>
            <a:r>
              <a:rPr kumimoji="1" lang="zh-CN" altLang="en-US" dirty="0" smtClean="0"/>
              <a:t>元</a:t>
            </a:r>
            <a:endParaRPr kumimoji="1"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5915664" y="495832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20</a:t>
            </a:r>
            <a:r>
              <a:rPr kumimoji="1" lang="zh-CN" altLang="en-US" dirty="0" smtClean="0">
                <a:solidFill>
                  <a:srgbClr val="FF0000"/>
                </a:solidFill>
              </a:rPr>
              <a:t>～</a:t>
            </a:r>
            <a:r>
              <a:rPr kumimoji="1" lang="en-US" altLang="zh-CN" dirty="0" smtClean="0">
                <a:solidFill>
                  <a:srgbClr val="FF0000"/>
                </a:solidFill>
              </a:rPr>
              <a:t>60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zh-CN" altLang="en-US" dirty="0" smtClean="0"/>
              <a:t>块钱一个月</a:t>
            </a:r>
            <a:endParaRPr kumimoji="1" lang="zh-CN" altLang="en-US" dirty="0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158" y="3130875"/>
            <a:ext cx="1473200" cy="4445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438" y="2070005"/>
            <a:ext cx="1155700" cy="10160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685" y="2977194"/>
            <a:ext cx="664640" cy="648429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695" y="2295771"/>
            <a:ext cx="3201245" cy="2082568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7509" y="2272047"/>
            <a:ext cx="3121510" cy="2373868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4362175" y="61692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smtClean="0">
                <a:latin typeface="+mj-ea"/>
                <a:ea typeface="+mj-ea"/>
              </a:rPr>
              <a:t>虚假的用户身份</a:t>
            </a:r>
            <a:endParaRPr kumimoji="1" lang="zh-CN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354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736894" y="2946512"/>
            <a:ext cx="3331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smtClean="0"/>
              <a:t>传统风控</a:t>
            </a:r>
            <a:r>
              <a:rPr kumimoji="1" lang="zh-CN" altLang="en-US" sz="3600" dirty="0" smtClean="0"/>
              <a:t>体系</a:t>
            </a:r>
            <a:endParaRPr kumimoji="1" lang="zh-CN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92749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AutoShape 5"/>
          <p:cNvSpPr>
            <a:spLocks/>
          </p:cNvSpPr>
          <p:nvPr/>
        </p:nvSpPr>
        <p:spPr bwMode="auto">
          <a:xfrm>
            <a:off x="513778" y="307781"/>
            <a:ext cx="1427095" cy="74325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5888D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r>
              <a:rPr lang="zh-CN" altLang="en-US" sz="3200" dirty="0" smtClean="0">
                <a:latin typeface="+mn-ea"/>
                <a:ea typeface="+mn-ea"/>
                <a:cs typeface="黑体"/>
              </a:rPr>
              <a:t>登陆</a:t>
            </a:r>
            <a:endParaRPr lang="en-US" altLang="zh-CN" sz="1800" dirty="0">
              <a:latin typeface="+mn-ea"/>
              <a:ea typeface="+mn-ea"/>
              <a:cs typeface="黑体"/>
            </a:endParaRPr>
          </a:p>
        </p:txBody>
      </p:sp>
      <p:sp>
        <p:nvSpPr>
          <p:cNvPr id="72" name="AutoShape 6"/>
          <p:cNvSpPr>
            <a:spLocks/>
          </p:cNvSpPr>
          <p:nvPr/>
        </p:nvSpPr>
        <p:spPr bwMode="auto">
          <a:xfrm>
            <a:off x="494851" y="1616735"/>
            <a:ext cx="5027008" cy="825838"/>
          </a:xfrm>
          <a:prstGeom prst="roundRect">
            <a:avLst>
              <a:gd name="adj" fmla="val 15000"/>
            </a:avLst>
          </a:prstGeom>
          <a:noFill/>
          <a:ln w="25400" cap="flat" cmpd="sng">
            <a:solidFill>
              <a:srgbClr val="85888D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r>
              <a:rPr lang="zh-CN" altLang="en-US" sz="3200" dirty="0" smtClean="0">
                <a:latin typeface="+mn-ea"/>
                <a:ea typeface="+mn-ea"/>
                <a:cs typeface="黑体"/>
              </a:rPr>
              <a:t>消息总线</a:t>
            </a:r>
            <a:endParaRPr lang="en-US" altLang="zh-CN" sz="1800" dirty="0">
              <a:latin typeface="+mn-ea"/>
              <a:ea typeface="+mn-ea"/>
              <a:cs typeface="黑体"/>
            </a:endParaRPr>
          </a:p>
        </p:txBody>
      </p:sp>
      <p:sp>
        <p:nvSpPr>
          <p:cNvPr id="73" name="AutoShape 7"/>
          <p:cNvSpPr>
            <a:spLocks/>
          </p:cNvSpPr>
          <p:nvPr/>
        </p:nvSpPr>
        <p:spPr bwMode="auto">
          <a:xfrm>
            <a:off x="506207" y="3020660"/>
            <a:ext cx="2199316" cy="2240086"/>
          </a:xfrm>
          <a:prstGeom prst="roundRect">
            <a:avLst>
              <a:gd name="adj" fmla="val 6579"/>
            </a:avLst>
          </a:prstGeom>
          <a:noFill/>
          <a:ln w="25400" cap="flat" cmpd="sng">
            <a:solidFill>
              <a:srgbClr val="85888D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r>
              <a:rPr lang="zh-CN" altLang="en-US" sz="1800" dirty="0" smtClean="0">
                <a:latin typeface="+mn-ea"/>
                <a:ea typeface="+mn-ea"/>
                <a:cs typeface="黑体"/>
              </a:rPr>
              <a:t>规则引擎</a:t>
            </a:r>
          </a:p>
        </p:txBody>
      </p:sp>
      <p:sp>
        <p:nvSpPr>
          <p:cNvPr id="74" name="AutoShape 8"/>
          <p:cNvSpPr>
            <a:spLocks/>
          </p:cNvSpPr>
          <p:nvPr/>
        </p:nvSpPr>
        <p:spPr bwMode="auto">
          <a:xfrm>
            <a:off x="2979868" y="3020661"/>
            <a:ext cx="2526850" cy="987752"/>
          </a:xfrm>
          <a:prstGeom prst="roundRect">
            <a:avLst>
              <a:gd name="adj" fmla="val 6579"/>
            </a:avLst>
          </a:prstGeom>
          <a:noFill/>
          <a:ln w="25400" cap="flat" cmpd="sng">
            <a:solidFill>
              <a:srgbClr val="85888D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r>
              <a:rPr lang="en-US" altLang="zh-CN" sz="2400" b="1" dirty="0" smtClean="0">
                <a:latin typeface="+mn-ea"/>
                <a:ea typeface="+mn-ea"/>
                <a:cs typeface="黑体"/>
              </a:rPr>
              <a:t>Counter</a:t>
            </a:r>
            <a:endParaRPr lang="zh-CN" altLang="en-US" sz="2400" b="1" dirty="0" smtClean="0">
              <a:latin typeface="+mn-ea"/>
              <a:ea typeface="+mn-ea"/>
              <a:cs typeface="黑体"/>
            </a:endParaRPr>
          </a:p>
          <a:p>
            <a:pPr>
              <a:defRPr/>
            </a:pPr>
            <a:r>
              <a:rPr lang="en-US" altLang="zh-CN" sz="2400" dirty="0" smtClean="0">
                <a:latin typeface="+mn-ea"/>
                <a:ea typeface="+mn-ea"/>
                <a:cs typeface="黑体"/>
              </a:rPr>
              <a:t>Storm/Spark</a:t>
            </a:r>
            <a:endParaRPr lang="en-US" altLang="zh-CN" sz="2400" dirty="0">
              <a:latin typeface="+mn-ea"/>
              <a:ea typeface="+mn-ea"/>
              <a:cs typeface="黑体"/>
            </a:endParaRPr>
          </a:p>
        </p:txBody>
      </p:sp>
      <p:sp>
        <p:nvSpPr>
          <p:cNvPr id="75" name="Line 9"/>
          <p:cNvSpPr>
            <a:spLocks noChangeShapeType="1"/>
          </p:cNvSpPr>
          <p:nvPr/>
        </p:nvSpPr>
        <p:spPr bwMode="auto">
          <a:xfrm>
            <a:off x="1152564" y="1042777"/>
            <a:ext cx="0" cy="600797"/>
          </a:xfrm>
          <a:prstGeom prst="line">
            <a:avLst/>
          </a:prstGeom>
          <a:noFill/>
          <a:ln w="38100" cap="rnd" cmpd="sng">
            <a:solidFill>
              <a:srgbClr val="000000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 sz="3200">
              <a:latin typeface="+mn-ea"/>
              <a:ea typeface="+mn-ea"/>
              <a:cs typeface="黑体"/>
            </a:endParaRPr>
          </a:p>
        </p:txBody>
      </p:sp>
      <p:sp>
        <p:nvSpPr>
          <p:cNvPr id="76" name="Line 10"/>
          <p:cNvSpPr>
            <a:spLocks noChangeShapeType="1"/>
          </p:cNvSpPr>
          <p:nvPr/>
        </p:nvSpPr>
        <p:spPr bwMode="auto">
          <a:xfrm>
            <a:off x="1605865" y="2463219"/>
            <a:ext cx="0" cy="600797"/>
          </a:xfrm>
          <a:prstGeom prst="line">
            <a:avLst/>
          </a:prstGeom>
          <a:noFill/>
          <a:ln w="38100" cap="rnd" cmpd="sng">
            <a:solidFill>
              <a:srgbClr val="000000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 sz="3200">
              <a:latin typeface="+mn-ea"/>
              <a:ea typeface="+mn-ea"/>
              <a:cs typeface="黑体"/>
            </a:endParaRPr>
          </a:p>
        </p:txBody>
      </p:sp>
      <p:sp>
        <p:nvSpPr>
          <p:cNvPr id="77" name="Line 11"/>
          <p:cNvSpPr>
            <a:spLocks noChangeShapeType="1"/>
          </p:cNvSpPr>
          <p:nvPr/>
        </p:nvSpPr>
        <p:spPr bwMode="auto">
          <a:xfrm>
            <a:off x="4407060" y="2463219"/>
            <a:ext cx="0" cy="600797"/>
          </a:xfrm>
          <a:prstGeom prst="line">
            <a:avLst/>
          </a:prstGeom>
          <a:noFill/>
          <a:ln w="38100" cap="rnd" cmpd="sng">
            <a:solidFill>
              <a:srgbClr val="000000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 sz="3200">
              <a:latin typeface="+mn-ea"/>
              <a:ea typeface="+mn-ea"/>
              <a:cs typeface="黑体"/>
            </a:endParaRPr>
          </a:p>
        </p:txBody>
      </p:sp>
      <p:sp>
        <p:nvSpPr>
          <p:cNvPr id="79" name="Line 13"/>
          <p:cNvSpPr>
            <a:spLocks noChangeShapeType="1"/>
          </p:cNvSpPr>
          <p:nvPr/>
        </p:nvSpPr>
        <p:spPr bwMode="auto">
          <a:xfrm flipH="1">
            <a:off x="1605865" y="5260746"/>
            <a:ext cx="13733" cy="557441"/>
          </a:xfrm>
          <a:prstGeom prst="line">
            <a:avLst/>
          </a:prstGeom>
          <a:noFill/>
          <a:ln w="38100" cap="rnd" cmpd="sng">
            <a:solidFill>
              <a:srgbClr val="000000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 sz="3200">
              <a:latin typeface="+mn-ea"/>
              <a:ea typeface="+mn-ea"/>
              <a:cs typeface="黑体"/>
            </a:endParaRPr>
          </a:p>
        </p:txBody>
      </p:sp>
      <p:sp>
        <p:nvSpPr>
          <p:cNvPr id="80" name="AutoShape 14"/>
          <p:cNvSpPr>
            <a:spLocks/>
          </p:cNvSpPr>
          <p:nvPr/>
        </p:nvSpPr>
        <p:spPr bwMode="auto">
          <a:xfrm>
            <a:off x="506207" y="5838833"/>
            <a:ext cx="2199316" cy="584281"/>
          </a:xfrm>
          <a:prstGeom prst="roundRect">
            <a:avLst>
              <a:gd name="adj" fmla="val 21204"/>
            </a:avLst>
          </a:prstGeom>
          <a:noFill/>
          <a:ln w="25400" cap="flat" cmpd="sng">
            <a:solidFill>
              <a:srgbClr val="85888D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r>
              <a:rPr lang="en-US" altLang="zh-CN" sz="3200">
                <a:latin typeface="+mn-ea"/>
                <a:ea typeface="+mn-ea"/>
                <a:cs typeface="黑体"/>
              </a:rPr>
              <a:t>Web UI</a:t>
            </a:r>
            <a:endParaRPr lang="en-US" altLang="zh-CN" sz="1800">
              <a:latin typeface="+mn-ea"/>
              <a:ea typeface="+mn-ea"/>
              <a:cs typeface="黑体"/>
            </a:endParaRPr>
          </a:p>
        </p:txBody>
      </p:sp>
      <p:sp>
        <p:nvSpPr>
          <p:cNvPr id="81" name="AutoShape 15"/>
          <p:cNvSpPr>
            <a:spLocks/>
          </p:cNvSpPr>
          <p:nvPr/>
        </p:nvSpPr>
        <p:spPr bwMode="auto">
          <a:xfrm>
            <a:off x="2088503" y="307781"/>
            <a:ext cx="1427095" cy="74325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5888D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r>
              <a:rPr lang="zh-CN" altLang="en-US" sz="3200" dirty="0" smtClean="0">
                <a:latin typeface="+mn-ea"/>
                <a:ea typeface="+mn-ea"/>
                <a:cs typeface="黑体"/>
              </a:rPr>
              <a:t>注册</a:t>
            </a:r>
            <a:endParaRPr lang="en-US" altLang="zh-CN" sz="1800" dirty="0">
              <a:latin typeface="+mn-ea"/>
              <a:ea typeface="+mn-ea"/>
              <a:cs typeface="黑体"/>
            </a:endParaRPr>
          </a:p>
        </p:txBody>
      </p:sp>
      <p:sp>
        <p:nvSpPr>
          <p:cNvPr id="82" name="Line 16"/>
          <p:cNvSpPr>
            <a:spLocks noChangeShapeType="1"/>
          </p:cNvSpPr>
          <p:nvPr/>
        </p:nvSpPr>
        <p:spPr bwMode="auto">
          <a:xfrm>
            <a:off x="2727290" y="1042777"/>
            <a:ext cx="0" cy="600797"/>
          </a:xfrm>
          <a:prstGeom prst="line">
            <a:avLst/>
          </a:prstGeom>
          <a:noFill/>
          <a:ln w="38100" cap="rnd" cmpd="sng">
            <a:solidFill>
              <a:srgbClr val="000000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 sz="3200">
              <a:latin typeface="+mn-ea"/>
              <a:ea typeface="+mn-ea"/>
              <a:cs typeface="黑体"/>
            </a:endParaRPr>
          </a:p>
        </p:txBody>
      </p:sp>
      <p:sp>
        <p:nvSpPr>
          <p:cNvPr id="83" name="AutoShape 17"/>
          <p:cNvSpPr>
            <a:spLocks/>
          </p:cNvSpPr>
          <p:nvPr/>
        </p:nvSpPr>
        <p:spPr bwMode="auto">
          <a:xfrm>
            <a:off x="4102335" y="307781"/>
            <a:ext cx="1427095" cy="74325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5888D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r>
              <a:rPr lang="en-US" altLang="zh-CN" sz="3200" dirty="0" smtClean="0">
                <a:latin typeface="+mn-ea"/>
                <a:ea typeface="+mn-ea"/>
                <a:cs typeface="黑体"/>
              </a:rPr>
              <a:t>NG</a:t>
            </a:r>
            <a:r>
              <a:rPr lang="zh-CN" altLang="en-US" sz="3200" dirty="0" smtClean="0">
                <a:latin typeface="+mn-ea"/>
                <a:ea typeface="+mn-ea"/>
                <a:cs typeface="黑体"/>
              </a:rPr>
              <a:t> </a:t>
            </a:r>
            <a:r>
              <a:rPr lang="en-US" altLang="zh-CN" sz="3200" dirty="0" smtClean="0">
                <a:latin typeface="+mn-ea"/>
                <a:ea typeface="+mn-ea"/>
                <a:cs typeface="黑体"/>
              </a:rPr>
              <a:t>LOG</a:t>
            </a:r>
            <a:endParaRPr lang="en-US" altLang="zh-CN" sz="1800" dirty="0">
              <a:latin typeface="+mn-ea"/>
              <a:ea typeface="+mn-ea"/>
              <a:cs typeface="黑体"/>
            </a:endParaRPr>
          </a:p>
        </p:txBody>
      </p:sp>
      <p:sp>
        <p:nvSpPr>
          <p:cNvPr id="84" name="Line 18"/>
          <p:cNvSpPr>
            <a:spLocks noChangeShapeType="1"/>
          </p:cNvSpPr>
          <p:nvPr/>
        </p:nvSpPr>
        <p:spPr bwMode="auto">
          <a:xfrm>
            <a:off x="4741121" y="1042777"/>
            <a:ext cx="0" cy="600797"/>
          </a:xfrm>
          <a:prstGeom prst="line">
            <a:avLst/>
          </a:prstGeom>
          <a:noFill/>
          <a:ln w="38100" cap="rnd" cmpd="sng">
            <a:solidFill>
              <a:srgbClr val="000000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 sz="3200">
              <a:latin typeface="+mn-ea"/>
              <a:ea typeface="+mn-ea"/>
              <a:cs typeface="黑体"/>
            </a:endParaRPr>
          </a:p>
        </p:txBody>
      </p:sp>
      <p:sp>
        <p:nvSpPr>
          <p:cNvPr id="85" name="AutoShape 8"/>
          <p:cNvSpPr>
            <a:spLocks/>
          </p:cNvSpPr>
          <p:nvPr/>
        </p:nvSpPr>
        <p:spPr bwMode="auto">
          <a:xfrm>
            <a:off x="2979868" y="4126923"/>
            <a:ext cx="2526850" cy="987752"/>
          </a:xfrm>
          <a:prstGeom prst="roundRect">
            <a:avLst>
              <a:gd name="adj" fmla="val 6579"/>
            </a:avLst>
          </a:prstGeom>
          <a:noFill/>
          <a:ln w="25400" cap="flat" cmpd="sng">
            <a:solidFill>
              <a:srgbClr val="85888D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r>
              <a:rPr lang="en-US" altLang="zh-CN" sz="2400" b="1" dirty="0" smtClean="0">
                <a:latin typeface="+mn-ea"/>
                <a:ea typeface="+mn-ea"/>
                <a:cs typeface="黑体"/>
              </a:rPr>
              <a:t>Batch</a:t>
            </a:r>
            <a:endParaRPr lang="zh-CN" altLang="en-US" sz="2400" b="1" dirty="0" smtClean="0">
              <a:latin typeface="+mn-ea"/>
              <a:ea typeface="+mn-ea"/>
              <a:cs typeface="黑体"/>
            </a:endParaRPr>
          </a:p>
          <a:p>
            <a:pPr>
              <a:defRPr/>
            </a:pPr>
            <a:r>
              <a:rPr lang="en-US" altLang="zh-CN" sz="2400" dirty="0" smtClean="0">
                <a:latin typeface="+mn-ea"/>
                <a:ea typeface="+mn-ea"/>
                <a:cs typeface="黑体"/>
              </a:rPr>
              <a:t>DB</a:t>
            </a:r>
            <a:r>
              <a:rPr lang="en-US" altLang="zh-CN" sz="2400" dirty="0" smtClean="0">
                <a:latin typeface="+mn-ea"/>
                <a:cs typeface="黑体"/>
              </a:rPr>
              <a:t>/</a:t>
            </a:r>
            <a:r>
              <a:rPr lang="en-US" altLang="zh-CN" sz="2400" dirty="0" err="1" smtClean="0">
                <a:latin typeface="+mn-ea"/>
                <a:cs typeface="黑体"/>
              </a:rPr>
              <a:t>mysql</a:t>
            </a:r>
            <a:r>
              <a:rPr lang="en-US" altLang="zh-CN" sz="2400" dirty="0" smtClean="0">
                <a:latin typeface="+mn-ea"/>
                <a:cs typeface="黑体"/>
              </a:rPr>
              <a:t>/</a:t>
            </a:r>
            <a:r>
              <a:rPr lang="en-US" altLang="zh-CN" sz="2400" dirty="0" err="1" smtClean="0">
                <a:latin typeface="+mn-ea"/>
                <a:cs typeface="黑体"/>
              </a:rPr>
              <a:t>hadoop</a:t>
            </a:r>
            <a:endParaRPr lang="en-US" altLang="zh-CN" sz="2400" dirty="0">
              <a:latin typeface="+mn-ea"/>
              <a:ea typeface="+mn-ea"/>
              <a:cs typeface="黑体"/>
            </a:endParaRPr>
          </a:p>
        </p:txBody>
      </p:sp>
      <p:sp>
        <p:nvSpPr>
          <p:cNvPr id="86" name="Line 13"/>
          <p:cNvSpPr>
            <a:spLocks noChangeShapeType="1"/>
          </p:cNvSpPr>
          <p:nvPr/>
        </p:nvSpPr>
        <p:spPr bwMode="auto">
          <a:xfrm flipH="1">
            <a:off x="2508598" y="3569482"/>
            <a:ext cx="586903" cy="4283"/>
          </a:xfrm>
          <a:prstGeom prst="line">
            <a:avLst/>
          </a:prstGeom>
          <a:noFill/>
          <a:ln w="38100" cap="rnd" cmpd="sng">
            <a:solidFill>
              <a:srgbClr val="000000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 sz="3200">
              <a:latin typeface="+mn-ea"/>
              <a:ea typeface="+mn-ea"/>
              <a:cs typeface="黑体"/>
            </a:endParaRPr>
          </a:p>
        </p:txBody>
      </p:sp>
      <p:sp>
        <p:nvSpPr>
          <p:cNvPr id="87" name="Line 13"/>
          <p:cNvSpPr>
            <a:spLocks noChangeShapeType="1"/>
          </p:cNvSpPr>
          <p:nvPr/>
        </p:nvSpPr>
        <p:spPr bwMode="auto">
          <a:xfrm flipH="1">
            <a:off x="2508598" y="4616516"/>
            <a:ext cx="586903" cy="4283"/>
          </a:xfrm>
          <a:prstGeom prst="line">
            <a:avLst/>
          </a:prstGeom>
          <a:noFill/>
          <a:ln w="38100" cap="rnd" cmpd="sng">
            <a:solidFill>
              <a:srgbClr val="000000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 sz="3200">
              <a:latin typeface="+mn-ea"/>
              <a:ea typeface="+mn-ea"/>
              <a:cs typeface="黑体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98084" y="307781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80%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zh-CN" altLang="en-US" dirty="0" smtClean="0"/>
              <a:t>的精力都放在了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接入埋点的规范定义，宣讲，接入，联调测试</a:t>
            </a:r>
          </a:p>
          <a:p>
            <a:r>
              <a:rPr kumimoji="1" lang="zh-CN" altLang="en-US" dirty="0" smtClean="0"/>
              <a:t>，数据质量维护</a:t>
            </a:r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6179572" y="1593021"/>
            <a:ext cx="5245059" cy="5095364"/>
            <a:chOff x="12272963" y="2497138"/>
            <a:chExt cx="10848975" cy="10539344"/>
          </a:xfrm>
        </p:grpSpPr>
        <p:pic>
          <p:nvPicPr>
            <p:cNvPr id="97" name="Picture 6" descr="pasted-imag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8750" y="9863138"/>
              <a:ext cx="2578100" cy="2578100"/>
            </a:xfrm>
            <a:prstGeom prst="rect">
              <a:avLst/>
            </a:prstGeom>
            <a:noFill/>
            <a:ln w="25400" cap="flat" cmpd="sng">
              <a:solidFill>
                <a:srgbClr val="F3F7F5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25400" dir="3599997" algn="ctr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7" descr="pasted-ima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2963" y="5980113"/>
              <a:ext cx="2528887" cy="2578100"/>
            </a:xfrm>
            <a:prstGeom prst="rect">
              <a:avLst/>
            </a:prstGeom>
            <a:noFill/>
            <a:ln w="25400" cap="flat" cmpd="sng">
              <a:solidFill>
                <a:srgbClr val="F3F7F5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25400" dir="3599997" algn="ctr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AutoShape 8"/>
            <p:cNvSpPr>
              <a:spLocks/>
            </p:cNvSpPr>
            <p:nvPr/>
          </p:nvSpPr>
          <p:spPr bwMode="auto">
            <a:xfrm>
              <a:off x="14938375" y="6697663"/>
              <a:ext cx="8183563" cy="1143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16" y="0"/>
                  </a:moveTo>
                  <a:cubicBezTo>
                    <a:pt x="1230" y="0"/>
                    <a:pt x="1079" y="1083"/>
                    <a:pt x="1079" y="2415"/>
                  </a:cubicBezTo>
                  <a:lnTo>
                    <a:pt x="1079" y="4898"/>
                  </a:lnTo>
                  <a:lnTo>
                    <a:pt x="0" y="9720"/>
                  </a:lnTo>
                  <a:lnTo>
                    <a:pt x="1079" y="14542"/>
                  </a:lnTo>
                  <a:lnTo>
                    <a:pt x="1079" y="19185"/>
                  </a:lnTo>
                  <a:cubicBezTo>
                    <a:pt x="1079" y="20517"/>
                    <a:pt x="1230" y="21600"/>
                    <a:pt x="1416" y="21600"/>
                  </a:cubicBezTo>
                  <a:lnTo>
                    <a:pt x="21263" y="21600"/>
                  </a:lnTo>
                  <a:cubicBezTo>
                    <a:pt x="21449" y="21600"/>
                    <a:pt x="21600" y="20517"/>
                    <a:pt x="21600" y="19185"/>
                  </a:cubicBezTo>
                  <a:lnTo>
                    <a:pt x="21600" y="2415"/>
                  </a:lnTo>
                  <a:cubicBezTo>
                    <a:pt x="21600" y="1083"/>
                    <a:pt x="21449" y="0"/>
                    <a:pt x="21263" y="0"/>
                  </a:cubicBezTo>
                  <a:lnTo>
                    <a:pt x="1416" y="0"/>
                  </a:lnTo>
                  <a:close/>
                </a:path>
              </a:pathLst>
            </a:custGeom>
            <a:noFill/>
            <a:ln w="25400" cap="flat" cmpd="sng">
              <a:solidFill>
                <a:srgbClr val="85888D"/>
              </a:solidFill>
              <a:prstDash val="solid"/>
              <a:miter lim="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algn="ctr" defTabSz="825500" fontAlgn="base" hangingPunct="0">
                <a:spcBef>
                  <a:spcPct val="0"/>
                </a:spcBef>
                <a:spcAft>
                  <a:spcPct val="0"/>
                </a:spcAft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algn="ctr" defTabSz="825500" fontAlgn="base" hangingPunct="0">
                <a:spcBef>
                  <a:spcPct val="0"/>
                </a:spcBef>
                <a:spcAft>
                  <a:spcPct val="0"/>
                </a:spcAft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algn="ctr" defTabSz="825500" fontAlgn="base" hangingPunct="0">
                <a:spcBef>
                  <a:spcPct val="0"/>
                </a:spcBef>
                <a:spcAft>
                  <a:spcPct val="0"/>
                </a:spcAft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algn="ctr" defTabSz="825500" fontAlgn="base" hangingPunct="0">
                <a:spcBef>
                  <a:spcPct val="0"/>
                </a:spcBef>
                <a:spcAft>
                  <a:spcPct val="0"/>
                </a:spcAft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l"/>
              <a:r>
                <a:rPr kumimoji="0" lang="zh-CN" altLang="en-US" sz="1400">
                  <a:latin typeface="宋体" charset="0"/>
                  <a:ea typeface="黑体" charset="0"/>
                </a:rPr>
                <a:t>近期业务需求满了，估计下个季度</a:t>
              </a:r>
              <a:r>
                <a:rPr kumimoji="0" lang="en-US" altLang="zh-CN" sz="1400">
                  <a:latin typeface="宋体" charset="0"/>
                  <a:ea typeface="黑体" charset="0"/>
                </a:rPr>
                <a:t>...</a:t>
              </a:r>
            </a:p>
          </p:txBody>
        </p:sp>
        <p:pic>
          <p:nvPicPr>
            <p:cNvPr id="100" name="Picture 9" descr="pasted-imag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48600" y="2497138"/>
              <a:ext cx="2438400" cy="2451100"/>
            </a:xfrm>
            <a:prstGeom prst="rect">
              <a:avLst/>
            </a:prstGeom>
            <a:noFill/>
            <a:ln w="25400" cap="flat" cmpd="sng">
              <a:solidFill>
                <a:srgbClr val="F3F7F5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25400" dir="3599997" algn="ctr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Rectangle 10"/>
            <p:cNvSpPr>
              <a:spLocks/>
            </p:cNvSpPr>
            <p:nvPr/>
          </p:nvSpPr>
          <p:spPr bwMode="auto">
            <a:xfrm>
              <a:off x="21459826" y="5049906"/>
              <a:ext cx="484324" cy="5459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/>
              </a:pPr>
              <a:r>
                <a:rPr lang="en-US" altLang="zh-CN" sz="1400">
                  <a:latin typeface="+mn-ea"/>
                  <a:ea typeface="+mn-ea"/>
                  <a:cs typeface="黑体"/>
                </a:rPr>
                <a:t>PM</a:t>
              </a:r>
            </a:p>
          </p:txBody>
        </p:sp>
        <p:sp>
          <p:nvSpPr>
            <p:cNvPr id="102" name="AutoShape 11"/>
            <p:cNvSpPr>
              <a:spLocks/>
            </p:cNvSpPr>
            <p:nvPr/>
          </p:nvSpPr>
          <p:spPr bwMode="auto">
            <a:xfrm>
              <a:off x="12325350" y="3100388"/>
              <a:ext cx="8001000" cy="1270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789" y="0"/>
                  </a:moveTo>
                  <a:cubicBezTo>
                    <a:pt x="353" y="0"/>
                    <a:pt x="0" y="2224"/>
                    <a:pt x="0" y="4968"/>
                  </a:cubicBezTo>
                  <a:lnTo>
                    <a:pt x="0" y="16632"/>
                  </a:lnTo>
                  <a:cubicBezTo>
                    <a:pt x="0" y="19376"/>
                    <a:pt x="353" y="21600"/>
                    <a:pt x="789" y="21600"/>
                  </a:cubicBezTo>
                  <a:lnTo>
                    <a:pt x="19783" y="21600"/>
                  </a:lnTo>
                  <a:cubicBezTo>
                    <a:pt x="20218" y="21600"/>
                    <a:pt x="20571" y="19376"/>
                    <a:pt x="20571" y="16632"/>
                  </a:cubicBezTo>
                  <a:lnTo>
                    <a:pt x="20571" y="10800"/>
                  </a:lnTo>
                  <a:lnTo>
                    <a:pt x="21600" y="8640"/>
                  </a:lnTo>
                  <a:lnTo>
                    <a:pt x="20571" y="6480"/>
                  </a:lnTo>
                  <a:lnTo>
                    <a:pt x="20571" y="4968"/>
                  </a:lnTo>
                  <a:cubicBezTo>
                    <a:pt x="20571" y="2224"/>
                    <a:pt x="20218" y="0"/>
                    <a:pt x="19783" y="0"/>
                  </a:cubicBezTo>
                  <a:lnTo>
                    <a:pt x="789" y="0"/>
                  </a:lnTo>
                  <a:close/>
                </a:path>
              </a:pathLst>
            </a:custGeom>
            <a:noFill/>
            <a:ln w="25400" cap="flat" cmpd="sng">
              <a:solidFill>
                <a:srgbClr val="85888D"/>
              </a:solidFill>
              <a:prstDash val="solid"/>
              <a:miter lim="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algn="ctr" defTabSz="825500" fontAlgn="base" hangingPunct="0">
                <a:spcBef>
                  <a:spcPct val="0"/>
                </a:spcBef>
                <a:spcAft>
                  <a:spcPct val="0"/>
                </a:spcAft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algn="ctr" defTabSz="825500" fontAlgn="base" hangingPunct="0">
                <a:spcBef>
                  <a:spcPct val="0"/>
                </a:spcBef>
                <a:spcAft>
                  <a:spcPct val="0"/>
                </a:spcAft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algn="ctr" defTabSz="825500" fontAlgn="base" hangingPunct="0">
                <a:spcBef>
                  <a:spcPct val="0"/>
                </a:spcBef>
                <a:spcAft>
                  <a:spcPct val="0"/>
                </a:spcAft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algn="ctr" defTabSz="825500" fontAlgn="base" hangingPunct="0">
                <a:spcBef>
                  <a:spcPct val="0"/>
                </a:spcBef>
                <a:spcAft>
                  <a:spcPct val="0"/>
                </a:spcAft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l"/>
              <a:r>
                <a:rPr kumimoji="0" lang="zh-CN" altLang="en-US" sz="1400">
                  <a:latin typeface="宋体" charset="0"/>
                  <a:ea typeface="黑体" charset="0"/>
                </a:rPr>
                <a:t>这个安全需求我认为很重要，研发看下排期</a:t>
              </a:r>
            </a:p>
          </p:txBody>
        </p:sp>
        <p:sp>
          <p:nvSpPr>
            <p:cNvPr id="103" name="Rectangle 12"/>
            <p:cNvSpPr>
              <a:spLocks/>
            </p:cNvSpPr>
            <p:nvPr/>
          </p:nvSpPr>
          <p:spPr bwMode="auto">
            <a:xfrm>
              <a:off x="13101637" y="8678931"/>
              <a:ext cx="638427" cy="5459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/>
              </a:pPr>
              <a:r>
                <a:rPr lang="en-US" altLang="zh-CN" sz="1400">
                  <a:latin typeface="+mn-ea"/>
                  <a:ea typeface="+mn-ea"/>
                  <a:cs typeface="黑体"/>
                </a:rPr>
                <a:t>DEV</a:t>
              </a:r>
            </a:p>
          </p:txBody>
        </p:sp>
        <p:sp>
          <p:nvSpPr>
            <p:cNvPr id="104" name="Rectangle 13"/>
            <p:cNvSpPr>
              <a:spLocks/>
            </p:cNvSpPr>
            <p:nvPr/>
          </p:nvSpPr>
          <p:spPr bwMode="auto">
            <a:xfrm>
              <a:off x="20689887" y="12490517"/>
              <a:ext cx="1408942" cy="5459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/>
              </a:pPr>
              <a:r>
                <a:rPr lang="en-US" altLang="zh-CN" sz="1400">
                  <a:latin typeface="+mn-ea"/>
                  <a:ea typeface="+mn-ea"/>
                  <a:cs typeface="黑体"/>
                </a:rPr>
                <a:t>Security</a:t>
              </a:r>
            </a:p>
          </p:txBody>
        </p:sp>
        <p:sp>
          <p:nvSpPr>
            <p:cNvPr id="105" name="AutoShape 14"/>
            <p:cNvSpPr>
              <a:spLocks/>
            </p:cNvSpPr>
            <p:nvPr/>
          </p:nvSpPr>
          <p:spPr bwMode="auto">
            <a:xfrm>
              <a:off x="12365038" y="10104438"/>
              <a:ext cx="8010525" cy="1447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345" y="0"/>
                  </a:moveTo>
                  <a:cubicBezTo>
                    <a:pt x="154" y="0"/>
                    <a:pt x="0" y="855"/>
                    <a:pt x="0" y="1907"/>
                  </a:cubicBezTo>
                  <a:lnTo>
                    <a:pt x="0" y="19693"/>
                  </a:lnTo>
                  <a:cubicBezTo>
                    <a:pt x="0" y="20745"/>
                    <a:pt x="154" y="21600"/>
                    <a:pt x="345" y="21600"/>
                  </a:cubicBezTo>
                  <a:lnTo>
                    <a:pt x="19831" y="21600"/>
                  </a:lnTo>
                  <a:cubicBezTo>
                    <a:pt x="20021" y="21600"/>
                    <a:pt x="20176" y="20745"/>
                    <a:pt x="20176" y="19693"/>
                  </a:cubicBezTo>
                  <a:lnTo>
                    <a:pt x="20176" y="11481"/>
                  </a:lnTo>
                  <a:lnTo>
                    <a:pt x="21600" y="7674"/>
                  </a:lnTo>
                  <a:lnTo>
                    <a:pt x="20176" y="3866"/>
                  </a:lnTo>
                  <a:lnTo>
                    <a:pt x="20176" y="1907"/>
                  </a:lnTo>
                  <a:cubicBezTo>
                    <a:pt x="20176" y="855"/>
                    <a:pt x="20021" y="0"/>
                    <a:pt x="19831" y="0"/>
                  </a:cubicBezTo>
                  <a:lnTo>
                    <a:pt x="345" y="0"/>
                  </a:lnTo>
                  <a:close/>
                </a:path>
              </a:pathLst>
            </a:custGeom>
            <a:noFill/>
            <a:ln w="25400" cap="flat" cmpd="sng">
              <a:solidFill>
                <a:srgbClr val="85888D"/>
              </a:solidFill>
              <a:prstDash val="solid"/>
              <a:miter lim="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algn="ctr" defTabSz="825500" fontAlgn="base" hangingPunct="0">
                <a:spcBef>
                  <a:spcPct val="0"/>
                </a:spcBef>
                <a:spcAft>
                  <a:spcPct val="0"/>
                </a:spcAft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algn="ctr" defTabSz="825500" fontAlgn="base" hangingPunct="0">
                <a:spcBef>
                  <a:spcPct val="0"/>
                </a:spcBef>
                <a:spcAft>
                  <a:spcPct val="0"/>
                </a:spcAft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algn="ctr" defTabSz="825500" fontAlgn="base" hangingPunct="0">
                <a:spcBef>
                  <a:spcPct val="0"/>
                </a:spcBef>
                <a:spcAft>
                  <a:spcPct val="0"/>
                </a:spcAft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algn="ctr" defTabSz="825500" fontAlgn="base" hangingPunct="0">
                <a:spcBef>
                  <a:spcPct val="0"/>
                </a:spcBef>
                <a:spcAft>
                  <a:spcPct val="0"/>
                </a:spcAft>
                <a:defRPr kumimoji="1"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l"/>
              <a:r>
                <a:rPr kumimoji="0" lang="zh-CN" altLang="en-US" sz="1400">
                  <a:latin typeface="宋体" charset="0"/>
                  <a:ea typeface="黑体" charset="0"/>
                </a:rPr>
                <a:t>信不信我回家挂个代理刷几百万给你们看！！！！？啊？！！信不信？！</a:t>
              </a:r>
            </a:p>
          </p:txBody>
        </p:sp>
      </p:grpSp>
      <p:sp>
        <p:nvSpPr>
          <p:cNvPr id="106" name="AutoShape 8"/>
          <p:cNvSpPr>
            <a:spLocks/>
          </p:cNvSpPr>
          <p:nvPr/>
        </p:nvSpPr>
        <p:spPr bwMode="auto">
          <a:xfrm>
            <a:off x="2979868" y="5412463"/>
            <a:ext cx="2526850" cy="987752"/>
          </a:xfrm>
          <a:prstGeom prst="roundRect">
            <a:avLst>
              <a:gd name="adj" fmla="val 6579"/>
            </a:avLst>
          </a:prstGeom>
          <a:noFill/>
          <a:ln w="25400" cap="flat" cmpd="sng">
            <a:solidFill>
              <a:srgbClr val="85888D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r>
              <a:rPr lang="zh-CN" altLang="en-US" sz="2400" b="1" dirty="0" smtClean="0">
                <a:latin typeface="+mn-ea"/>
                <a:ea typeface="+mn-ea"/>
                <a:cs typeface="黑体"/>
              </a:rPr>
              <a:t>黑白名单库</a:t>
            </a:r>
            <a:endParaRPr lang="en-US" altLang="zh-CN" sz="2400" dirty="0">
              <a:latin typeface="+mn-ea"/>
              <a:ea typeface="+mn-ea"/>
              <a:cs typeface="黑体"/>
            </a:endParaRPr>
          </a:p>
        </p:txBody>
      </p:sp>
      <p:sp>
        <p:nvSpPr>
          <p:cNvPr id="107" name="Line 13"/>
          <p:cNvSpPr>
            <a:spLocks noChangeShapeType="1"/>
          </p:cNvSpPr>
          <p:nvPr/>
        </p:nvSpPr>
        <p:spPr bwMode="auto">
          <a:xfrm flipH="1" flipV="1">
            <a:off x="2568037" y="5146924"/>
            <a:ext cx="468023" cy="464664"/>
          </a:xfrm>
          <a:prstGeom prst="line">
            <a:avLst/>
          </a:prstGeom>
          <a:noFill/>
          <a:ln w="38100" cap="rnd" cmpd="sng">
            <a:solidFill>
              <a:srgbClr val="000000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 sz="3200">
              <a:latin typeface="+mn-ea"/>
              <a:ea typeface="+mn-ea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04925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2779003" y="2817420"/>
            <a:ext cx="6268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/>
              <a:t>新环境下的业务</a:t>
            </a:r>
            <a:r>
              <a:rPr kumimoji="1" lang="zh-CN" altLang="en-US" sz="3600" smtClean="0"/>
              <a:t>安全风控体系</a:t>
            </a:r>
            <a:endParaRPr kumimoji="1" lang="zh-CN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8" y="929421"/>
            <a:ext cx="9169101" cy="2354452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>
          <a:xfrm flipH="1">
            <a:off x="4260028" y="2323652"/>
            <a:ext cx="570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173506" y="2138986"/>
            <a:ext cx="78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Tcp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ip</a:t>
            </a:r>
            <a:endParaRPr kumimoji="1" lang="zh-CN" altLang="en-US" dirty="0"/>
          </a:p>
        </p:txBody>
      </p:sp>
      <p:cxnSp>
        <p:nvCxnSpPr>
          <p:cNvPr id="9" name="直线箭头连接符 8"/>
          <p:cNvCxnSpPr/>
          <p:nvPr/>
        </p:nvCxnSpPr>
        <p:spPr>
          <a:xfrm flipH="1">
            <a:off x="2422264" y="2323652"/>
            <a:ext cx="570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515535" y="21389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Http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13158" y="3283873"/>
            <a:ext cx="6096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549275" indent="-549275">
              <a:lnSpc>
                <a:spcPct val="150000"/>
              </a:lnSpc>
              <a:spcBef>
                <a:spcPts val="4500"/>
              </a:spcBef>
              <a:buSzPct val="80000"/>
              <a:buFontTx/>
              <a:buChar char="❖"/>
            </a:pPr>
            <a:r>
              <a:rPr lang="en-US" altLang="zh-CN" dirty="0">
                <a:latin typeface="宋体" charset="0"/>
              </a:rPr>
              <a:t>request: {</a:t>
            </a:r>
            <a:br>
              <a:rPr lang="en-US" altLang="zh-CN" dirty="0">
                <a:latin typeface="宋体" charset="0"/>
              </a:rPr>
            </a:br>
            <a:r>
              <a:rPr lang="en-US" altLang="zh-CN" dirty="0" err="1">
                <a:latin typeface="宋体" charset="0"/>
              </a:rPr>
              <a:t>url</a:t>
            </a:r>
            <a:r>
              <a:rPr lang="en-US" altLang="zh-CN" dirty="0">
                <a:latin typeface="宋体" charset="0"/>
              </a:rPr>
              <a:t>: /login</a:t>
            </a:r>
            <a:br>
              <a:rPr lang="en-US" altLang="zh-CN" dirty="0">
                <a:latin typeface="宋体" charset="0"/>
              </a:rPr>
            </a:br>
            <a:r>
              <a:rPr lang="en-US" altLang="zh-CN" dirty="0">
                <a:latin typeface="宋体" charset="0"/>
              </a:rPr>
              <a:t>payload: ….username=</a:t>
            </a:r>
            <a:r>
              <a:rPr lang="en-US" altLang="zh-CN" dirty="0" err="1">
                <a:latin typeface="宋体" charset="0"/>
              </a:rPr>
              <a:t>xxx&amp;pw</a:t>
            </a:r>
            <a:r>
              <a:rPr lang="en-US" altLang="zh-CN" dirty="0">
                <a:latin typeface="宋体" charset="0"/>
              </a:rPr>
              <a:t>=</a:t>
            </a:r>
            <a:r>
              <a:rPr lang="en-US" altLang="zh-CN" dirty="0" err="1">
                <a:latin typeface="宋体" charset="0"/>
              </a:rPr>
              <a:t>xxx&amp;captcha</a:t>
            </a:r>
            <a:r>
              <a:rPr lang="en-US" altLang="zh-CN" dirty="0">
                <a:latin typeface="宋体" charset="0"/>
              </a:rPr>
              <a:t>=xxx</a:t>
            </a:r>
            <a:br>
              <a:rPr lang="en-US" altLang="zh-CN" dirty="0">
                <a:latin typeface="宋体" charset="0"/>
              </a:rPr>
            </a:br>
            <a:r>
              <a:rPr lang="en-US" altLang="zh-CN" dirty="0">
                <a:latin typeface="宋体" charset="0"/>
              </a:rPr>
              <a:t>}</a:t>
            </a:r>
            <a:br>
              <a:rPr lang="en-US" altLang="zh-CN" dirty="0">
                <a:latin typeface="宋体" charset="0"/>
              </a:rPr>
            </a:br>
            <a:r>
              <a:rPr lang="en-US" altLang="zh-CN" dirty="0">
                <a:latin typeface="宋体" charset="0"/>
              </a:rPr>
              <a:t>respond:{</a:t>
            </a:r>
            <a:br>
              <a:rPr lang="en-US" altLang="zh-CN" dirty="0">
                <a:latin typeface="宋体" charset="0"/>
              </a:rPr>
            </a:br>
            <a:r>
              <a:rPr lang="en-US" altLang="zh-CN" dirty="0">
                <a:latin typeface="宋体" charset="0"/>
              </a:rPr>
              <a:t>HTTP/1.1 301 Moved Permanently</a:t>
            </a:r>
            <a:br>
              <a:rPr lang="en-US" altLang="zh-CN" dirty="0">
                <a:latin typeface="宋体" charset="0"/>
              </a:rPr>
            </a:br>
            <a:r>
              <a:rPr lang="en-US" altLang="zh-CN" dirty="0">
                <a:latin typeface="宋体" charset="0"/>
              </a:rPr>
              <a:t>}</a:t>
            </a:r>
            <a:endParaRPr lang="en-US" altLang="zh-CN" dirty="0">
              <a:latin typeface="宋体" charset="0"/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>
            <a:off x="1819464" y="2583629"/>
            <a:ext cx="0" cy="700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V="1">
            <a:off x="6759017" y="4593515"/>
            <a:ext cx="1040277" cy="3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86569" y="3420932"/>
            <a:ext cx="34163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req</a:t>
            </a:r>
            <a:r>
              <a:rPr kumimoji="1" lang="en-US" altLang="zh-CN" dirty="0" smtClean="0"/>
              <a:t>/res</a:t>
            </a:r>
            <a:endParaRPr kumimoji="1" lang="zh-CN" altLang="en-US" dirty="0" smtClean="0"/>
          </a:p>
          <a:p>
            <a:r>
              <a:rPr kumimoji="1" lang="zh-CN" altLang="en-US" dirty="0" smtClean="0"/>
              <a:t>登陆</a:t>
            </a:r>
          </a:p>
          <a:p>
            <a:r>
              <a:rPr kumimoji="1" lang="zh-CN" altLang="en-US" dirty="0" smtClean="0"/>
              <a:t>注册</a:t>
            </a:r>
          </a:p>
          <a:p>
            <a:r>
              <a:rPr kumimoji="1" lang="zh-CN" altLang="en-US" dirty="0" smtClean="0"/>
              <a:t>预定</a:t>
            </a:r>
          </a:p>
          <a:p>
            <a:r>
              <a:rPr kumimoji="1" lang="zh-CN" altLang="en-US" dirty="0" smtClean="0"/>
              <a:t>市场活动页面</a:t>
            </a:r>
          </a:p>
          <a:p>
            <a:r>
              <a:rPr kumimoji="1" lang="zh-CN" altLang="en-US" dirty="0" smtClean="0"/>
              <a:t>一切你能想到的业务行为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抓住运维的人帮你搞定就结束了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055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36" y="782781"/>
            <a:ext cx="11069619" cy="450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0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1716580" y="2700172"/>
            <a:ext cx="3157098" cy="31570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2357391" y="3334871"/>
            <a:ext cx="1893345" cy="18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8285" y="66085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latin typeface="+mj-ea"/>
                <a:ea typeface="+mj-ea"/>
              </a:rPr>
              <a:t>铡刀</a:t>
            </a:r>
            <a:endParaRPr kumimoji="1" lang="zh-CN" altLang="en-US" sz="3600" dirty="0">
              <a:latin typeface="+mj-ea"/>
              <a:ea typeface="+mj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985981" y="3969573"/>
            <a:ext cx="623944" cy="62394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ysClr val="windowText" lastClr="000000"/>
                </a:solidFill>
              </a:rPr>
              <a:t>资产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80897" y="34675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账户</a:t>
            </a:r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2980897" y="27710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访客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6141" y="1567108"/>
            <a:ext cx="5581671" cy="2266128"/>
          </a:xfrm>
          <a:prstGeom prst="rect">
            <a:avLst/>
          </a:prstGeom>
        </p:spPr>
      </p:pic>
      <p:sp>
        <p:nvSpPr>
          <p:cNvPr id="13" name="左箭头 12"/>
          <p:cNvSpPr/>
          <p:nvPr/>
        </p:nvSpPr>
        <p:spPr>
          <a:xfrm rot="9228165">
            <a:off x="4305565" y="2673827"/>
            <a:ext cx="1355490" cy="563806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2916" y="4334978"/>
            <a:ext cx="2894629" cy="178647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6878" y="3870574"/>
            <a:ext cx="2654571" cy="2250880"/>
          </a:xfrm>
          <a:prstGeom prst="rect">
            <a:avLst/>
          </a:prstGeom>
        </p:spPr>
      </p:pic>
      <p:sp>
        <p:nvSpPr>
          <p:cNvPr id="44" name="左箭头 43"/>
          <p:cNvSpPr/>
          <p:nvPr/>
        </p:nvSpPr>
        <p:spPr>
          <a:xfrm rot="12291566">
            <a:off x="3942975" y="4690128"/>
            <a:ext cx="1660264" cy="5638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41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2886579" y="2892723"/>
            <a:ext cx="6268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smtClean="0"/>
              <a:t>辅助我们做好业务安全的东西</a:t>
            </a:r>
            <a:endParaRPr kumimoji="1" lang="zh-CN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84557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94121" y="64540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smtClean="0">
                <a:latin typeface="+mj-ea"/>
                <a:ea typeface="+mj-ea"/>
              </a:rPr>
              <a:t>设备指纹</a:t>
            </a:r>
            <a:endParaRPr kumimoji="1" lang="zh-CN" altLang="en-US" sz="3600" dirty="0"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94121" y="129173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</a:rPr>
              <a:t>成熟技术并未出现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904" y="2183801"/>
            <a:ext cx="1869487" cy="20252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121" y="2030356"/>
            <a:ext cx="2555809" cy="217872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103" y="2396712"/>
            <a:ext cx="2594388" cy="159945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62466" y="4389120"/>
            <a:ext cx="22621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设备指纹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需要部署</a:t>
            </a:r>
            <a:r>
              <a:rPr kumimoji="1" lang="en-US" altLang="zh-CN" dirty="0" smtClean="0"/>
              <a:t>js</a:t>
            </a:r>
            <a:r>
              <a:rPr kumimoji="1" lang="zh-CN" altLang="en-US" dirty="0" smtClean="0"/>
              <a:t> 或者</a:t>
            </a:r>
            <a:r>
              <a:rPr kumimoji="1" lang="en-US" altLang="zh-CN" dirty="0" smtClean="0"/>
              <a:t>sdk</a:t>
            </a:r>
            <a:endParaRPr kumimoji="1" lang="zh-CN" altLang="en-US" dirty="0" smtClean="0"/>
          </a:p>
          <a:p>
            <a:r>
              <a:rPr kumimoji="1" lang="zh-CN" altLang="en-US" dirty="0" smtClean="0"/>
              <a:t>跨浏览器的不准确性</a:t>
            </a:r>
          </a:p>
          <a:p>
            <a:r>
              <a:rPr kumimoji="1" lang="zh-CN" altLang="en-US" dirty="0" smtClean="0"/>
              <a:t>客户端的不可信任性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894121" y="4389120"/>
            <a:ext cx="31854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设备行为轨迹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特征难提取</a:t>
            </a:r>
          </a:p>
          <a:p>
            <a:r>
              <a:rPr kumimoji="1" lang="zh-CN" altLang="en-US" dirty="0" smtClean="0"/>
              <a:t>复杂性差，难以区分不同的人</a:t>
            </a:r>
            <a:endParaRPr kumimoji="1" lang="zh-CN" altLang="en-US" dirty="0"/>
          </a:p>
          <a:p>
            <a:r>
              <a:rPr kumimoji="1" lang="zh-CN" altLang="en-US" dirty="0" smtClean="0"/>
              <a:t>可以区别机器人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754883" y="4389120"/>
            <a:ext cx="1608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协议栈指纹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要探测客户端</a:t>
            </a:r>
          </a:p>
          <a:p>
            <a:r>
              <a:rPr kumimoji="1" lang="zh-CN" altLang="en-US" dirty="0" smtClean="0"/>
              <a:t>实现相对复杂</a:t>
            </a:r>
          </a:p>
        </p:txBody>
      </p:sp>
    </p:spTree>
    <p:extLst>
      <p:ext uri="{BB962C8B-B14F-4D97-AF65-F5344CB8AC3E}">
        <p14:creationId xmlns:p14="http://schemas.microsoft.com/office/powerpoint/2010/main" val="87037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724294" y="1294984"/>
            <a:ext cx="613908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/>
              <a:t>业务</a:t>
            </a:r>
            <a:r>
              <a:rPr kumimoji="1" lang="zh-CN" altLang="en-US" sz="3200" dirty="0" smtClean="0"/>
              <a:t>安全</a:t>
            </a:r>
            <a:r>
              <a:rPr kumimoji="1" lang="zh-CN" altLang="en-US" sz="3200" dirty="0"/>
              <a:t> </a:t>
            </a:r>
            <a:r>
              <a:rPr kumimoji="1" lang="zh-CN" altLang="en-US" sz="3200" dirty="0" smtClean="0"/>
              <a:t>反欺诈 安全感</a:t>
            </a:r>
          </a:p>
          <a:p>
            <a:endParaRPr kumimoji="1" lang="zh-CN" altLang="en-US" sz="3600" dirty="0" smtClean="0"/>
          </a:p>
          <a:p>
            <a:r>
              <a:rPr kumimoji="1" lang="zh-CN" altLang="en-US" sz="3600" dirty="0" smtClean="0"/>
              <a:t>网易 一号店 携程</a:t>
            </a:r>
          </a:p>
          <a:p>
            <a:endParaRPr kumimoji="1" lang="zh-CN" altLang="en-US" sz="2800" dirty="0" smtClean="0"/>
          </a:p>
          <a:p>
            <a:r>
              <a:rPr kumimoji="1" lang="zh-CN" altLang="en-US" sz="2800" dirty="0" smtClean="0"/>
              <a:t>数据分析 业务审计 产品 </a:t>
            </a:r>
          </a:p>
          <a:p>
            <a:endParaRPr kumimoji="1" lang="zh-CN" altLang="en-US" sz="3600" dirty="0" smtClean="0"/>
          </a:p>
          <a:p>
            <a:r>
              <a:rPr kumimoji="1" lang="en-US" altLang="zh-CN" sz="2400" dirty="0" smtClean="0"/>
              <a:t>Java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err="1" smtClean="0"/>
              <a:t>js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err="1" smtClean="0"/>
              <a:t>Sql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Ai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err="1" smtClean="0"/>
              <a:t>Axure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Charles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Linux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…</a:t>
            </a:r>
            <a:endParaRPr kumimoji="1" lang="zh-CN" altLang="en-US" sz="2400" dirty="0" smtClean="0"/>
          </a:p>
          <a:p>
            <a:endParaRPr kumimoji="1" lang="zh-CN" altLang="en-US" sz="2400" dirty="0"/>
          </a:p>
          <a:p>
            <a:r>
              <a:rPr kumimoji="1" lang="zh-CN" altLang="en-US" sz="3600" dirty="0" smtClean="0"/>
              <a:t>创业 </a:t>
            </a:r>
            <a:endParaRPr kumimoji="1" lang="zh-CN" altLang="en-US" sz="3600" dirty="0" smtClean="0"/>
          </a:p>
        </p:txBody>
      </p:sp>
      <p:sp>
        <p:nvSpPr>
          <p:cNvPr id="37" name="文本框 36"/>
          <p:cNvSpPr txBox="1"/>
          <p:nvPr/>
        </p:nvSpPr>
        <p:spPr>
          <a:xfrm>
            <a:off x="7793861" y="1972093"/>
            <a:ext cx="39767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600" b="1" smtClean="0"/>
              <a:t>网名</a:t>
            </a:r>
          </a:p>
          <a:p>
            <a:r>
              <a:rPr kumimoji="1" lang="zh-CN" altLang="en-US" sz="9600" b="1" dirty="0" smtClean="0"/>
              <a:t>风花</a:t>
            </a:r>
            <a:endParaRPr kumimoji="1"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663288" y="64540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latin typeface="+mj-ea"/>
                <a:ea typeface="+mj-ea"/>
              </a:rPr>
              <a:t>情报服务</a:t>
            </a:r>
            <a:endParaRPr kumimoji="1" lang="zh-CN" altLang="en-US" sz="3600" dirty="0"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17038" y="129173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本地分析瓶颈的有效补充</a:t>
            </a:r>
            <a:endParaRPr kumimoji="1" lang="zh-CN" alt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62466" y="4389120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黑名单联盟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交换信任问题</a:t>
            </a:r>
          </a:p>
          <a:p>
            <a:r>
              <a:rPr kumimoji="1" lang="zh-CN" altLang="en-US" dirty="0" smtClean="0"/>
              <a:t>不能完全定性</a:t>
            </a:r>
          </a:p>
          <a:p>
            <a:endParaRPr kumimoji="1" lang="zh-CN" altLang="en-US" dirty="0"/>
          </a:p>
          <a:p>
            <a:r>
              <a:rPr kumimoji="1"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成本低廉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894121" y="4389120"/>
            <a:ext cx="27238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IP/</a:t>
            </a:r>
            <a:r>
              <a:rPr kumimoji="1" lang="zh-CN" altLang="en-US" dirty="0" smtClean="0"/>
              <a:t>手机情报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 smtClean="0"/>
              <a:t>云服务器／机房</a:t>
            </a:r>
            <a:r>
              <a:rPr kumimoji="1" lang="en-US" altLang="zh-CN" dirty="0" smtClean="0"/>
              <a:t>IP</a:t>
            </a:r>
            <a:endParaRPr kumimoji="1" lang="zh-CN" altLang="en-US" dirty="0" smtClean="0"/>
          </a:p>
          <a:p>
            <a:r>
              <a:rPr kumimoji="1" lang="zh-CN" altLang="en-US" dirty="0" smtClean="0"/>
              <a:t>组织出口</a:t>
            </a:r>
          </a:p>
          <a:p>
            <a:r>
              <a:rPr kumimoji="1" lang="zh-CN" altLang="en-US" dirty="0" smtClean="0"/>
              <a:t>代理服务器</a:t>
            </a:r>
          </a:p>
          <a:p>
            <a:r>
              <a:rPr kumimoji="1" lang="zh-CN" altLang="en-US" dirty="0" smtClean="0"/>
              <a:t>收码平台手机</a:t>
            </a:r>
          </a:p>
          <a:p>
            <a:r>
              <a:rPr kumimoji="1" lang="zh-CN" altLang="en-US" dirty="0" smtClean="0"/>
              <a:t>欺诈电话平台数据</a:t>
            </a:r>
          </a:p>
          <a:p>
            <a:r>
              <a:rPr kumimoji="1"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颗粒度大，需要结合使用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754883" y="4389120"/>
            <a:ext cx="14927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失信情报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法院传票</a:t>
            </a:r>
          </a:p>
          <a:p>
            <a:r>
              <a:rPr kumimoji="1" lang="zh-CN" altLang="en-US" dirty="0" smtClean="0"/>
              <a:t>欠款逾期</a:t>
            </a:r>
          </a:p>
          <a:p>
            <a:r>
              <a:rPr kumimoji="1" lang="zh-CN" altLang="en-US" dirty="0" smtClean="0"/>
              <a:t>不良记录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局限性</a:t>
            </a:r>
            <a:r>
              <a:rPr kumimoji="1"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kumimoji="1"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初犯</a:t>
            </a:r>
            <a:r>
              <a:rPr kumimoji="1"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kumimoji="1" lang="zh-CN" altLang="en-US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285" y="1747129"/>
            <a:ext cx="2745061" cy="22899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17038" y="2291943"/>
            <a:ext cx="32624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192.168.0.1</a:t>
            </a:r>
            <a:endParaRPr kumimoji="1" lang="zh-CN" altLang="en-US" sz="3600" dirty="0"/>
          </a:p>
          <a:p>
            <a:r>
              <a:rPr kumimoji="1" lang="en-US" altLang="zh-CN" sz="3600" dirty="0" smtClean="0"/>
              <a:t>188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8888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8888</a:t>
            </a:r>
            <a:endParaRPr kumimoji="1" lang="zh-CN" altLang="en-US" sz="3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7423" y="1872517"/>
            <a:ext cx="2035480" cy="203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9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098285" y="66085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latin typeface="+mj-ea"/>
                <a:ea typeface="+mj-ea"/>
              </a:rPr>
              <a:t>心得</a:t>
            </a:r>
            <a:endParaRPr kumimoji="1" lang="zh-CN" altLang="en-US" sz="3600" dirty="0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2433" y="2366682"/>
            <a:ext cx="59170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安全感是一种口碑，不是口号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安全</a:t>
            </a:r>
            <a:r>
              <a:rPr kumimoji="1" lang="zh-CN" altLang="en-US" dirty="0" smtClean="0"/>
              <a:t>收益量</a:t>
            </a:r>
            <a:r>
              <a:rPr kumimoji="1" lang="zh-CN" altLang="en-US" dirty="0" smtClean="0"/>
              <a:t>化难</a:t>
            </a:r>
            <a:r>
              <a:rPr kumimoji="1" lang="zh-CN" altLang="en-US" dirty="0" smtClean="0"/>
              <a:t>，</a:t>
            </a:r>
            <a:r>
              <a:rPr kumimoji="1" lang="zh-CN" altLang="en-US" dirty="0" smtClean="0"/>
              <a:t>业务安全还是可以抓住有钱的地方死磕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做让客户和同事都喜欢的安全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33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969653" y="3152284"/>
            <a:ext cx="24929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latin typeface="+mj-ea"/>
                <a:ea typeface="+mj-ea"/>
              </a:rPr>
              <a:t>欢迎指正！</a:t>
            </a:r>
          </a:p>
          <a:p>
            <a:endParaRPr kumimoji="1" lang="zh-CN" altLang="en-US" sz="3600" dirty="0">
              <a:latin typeface="+mj-ea"/>
              <a:ea typeface="+mj-ea"/>
            </a:endParaRPr>
          </a:p>
          <a:p>
            <a:endParaRPr kumimoji="1" lang="zh-CN" altLang="en-US" sz="3600" dirty="0" smtClean="0">
              <a:latin typeface="+mj-ea"/>
              <a:ea typeface="+mj-ea"/>
            </a:endParaRPr>
          </a:p>
          <a:p>
            <a:endParaRPr kumimoji="1" lang="zh-CN" altLang="en-US" sz="3600" dirty="0"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0921" y="5827807"/>
            <a:ext cx="1818042" cy="53026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26220" y="6282466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/>
              <a:t>in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bigsec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we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trust</a:t>
            </a:r>
            <a:endParaRPr kumimoji="1" lang="zh-CN" altLang="en-US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976" y="476762"/>
            <a:ext cx="5184863" cy="53510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013149" y="69477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>
                <a:latin typeface="+mj-ea"/>
              </a:rPr>
              <a:t>我的微信</a:t>
            </a:r>
            <a:endParaRPr kumimoji="1" lang="zh-CN" altLang="en-US" sz="32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263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06823" y="564876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latin typeface="+mj-ea"/>
                <a:ea typeface="+mj-ea"/>
              </a:rPr>
              <a:t>为什么会产生业务风险</a:t>
            </a:r>
            <a:endParaRPr kumimoji="1" lang="zh-CN" altLang="en-US" sz="3600" dirty="0"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6823" y="1255813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由业务逻辑本身导致的风险，使用者不按套路出牌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-1"/>
            <a:ext cx="5791200" cy="685716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06823" y="2215036"/>
            <a:ext cx="526297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问题：</a:t>
            </a:r>
          </a:p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桶上开这个口是方便添加猫粮，使用者是人，但</a:t>
            </a:r>
          </a:p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没能区分进来的是猫粮还是猫脑袋</a:t>
            </a:r>
          </a:p>
          <a:p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zh-CN" altLang="en-US" dirty="0" smtClean="0"/>
              <a:t>结果：</a:t>
            </a:r>
          </a:p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猫的饮食没有节制了，随便吃</a:t>
            </a:r>
          </a:p>
          <a:p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zh-CN" altLang="en-US" dirty="0" smtClean="0"/>
              <a:t>问题影响：</a:t>
            </a:r>
          </a:p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猫粮开销增大，猫主人遭受了损失</a:t>
            </a:r>
          </a:p>
          <a:p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zh-CN" altLang="en-US" dirty="0" smtClean="0"/>
              <a:t>亡羊补牢：</a:t>
            </a:r>
          </a:p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换个自动喂食机（前一个白买了）</a:t>
            </a:r>
          </a:p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每次只给一顿的量（自动喂食的意义不存在了）</a:t>
            </a:r>
          </a:p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加个盖子（猫可能会自己开）</a:t>
            </a:r>
          </a:p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加个带锁的盖子（钥匙怎么保管，每次开锁麻烦）</a:t>
            </a:r>
          </a:p>
          <a:p>
            <a:endParaRPr kumimoji="1" lang="zh-CN" altLang="en-US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09129" y="63220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latin typeface="+mj-ea"/>
                <a:ea typeface="+mj-ea"/>
              </a:rPr>
              <a:t>业务安全</a:t>
            </a:r>
            <a:r>
              <a:rPr kumimoji="1" lang="zh-CN" altLang="en-US" sz="3600" smtClean="0">
                <a:latin typeface="+mj-ea"/>
                <a:ea typeface="+mj-ea"/>
              </a:rPr>
              <a:t>类问题影响</a:t>
            </a:r>
            <a:endParaRPr kumimoji="1" lang="zh-CN" altLang="en-US" sz="3600" dirty="0">
              <a:latin typeface="+mj-ea"/>
              <a:ea typeface="+mj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04" y="1795332"/>
            <a:ext cx="7467600" cy="965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44" y="2760532"/>
            <a:ext cx="8483600" cy="127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54" y="4309783"/>
            <a:ext cx="7099300" cy="1143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118" y="5732034"/>
            <a:ext cx="71247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188257" y="2699085"/>
            <a:ext cx="556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/>
              <a:t>一些零碎的问题</a:t>
            </a:r>
            <a:endParaRPr kumimoji="1" lang="zh-CN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78280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36310" y="85973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latin typeface="+mj-ea"/>
                <a:ea typeface="+mj-ea"/>
              </a:rPr>
              <a:t>隐私泄漏</a:t>
            </a:r>
            <a:endParaRPr kumimoji="1" lang="zh-CN" altLang="en-US" sz="3600" dirty="0"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2885" y="1775012"/>
            <a:ext cx="429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你注册过哪些网站，通过注册用户效验接口进行批量效验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10" y="2421343"/>
            <a:ext cx="4173118" cy="404116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461" y="2421343"/>
            <a:ext cx="5633645" cy="163055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72461" y="1775012"/>
            <a:ext cx="513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没确认用户身份前，就告知结果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72461" y="4606066"/>
            <a:ext cx="513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登陆／注册／密码找回的功能一般都有类似问题</a:t>
            </a:r>
          </a:p>
        </p:txBody>
      </p:sp>
    </p:spTree>
    <p:extLst>
      <p:ext uri="{BB962C8B-B14F-4D97-AF65-F5344CB8AC3E}">
        <p14:creationId xmlns:p14="http://schemas.microsoft.com/office/powerpoint/2010/main" val="200299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96514" y="6365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latin typeface="+mj-ea"/>
                <a:ea typeface="+mj-ea"/>
              </a:rPr>
              <a:t>接口滥用</a:t>
            </a:r>
            <a:endParaRPr kumimoji="1" lang="zh-CN" altLang="en-US" sz="3600" dirty="0"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6100" y="636572"/>
            <a:ext cx="3629702" cy="216168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6514" y="1796527"/>
            <a:ext cx="38651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短信资费损失，正常短信发不出去</a:t>
            </a:r>
          </a:p>
          <a:p>
            <a:r>
              <a:rPr kumimoji="1" lang="zh-CN" altLang="en-US" dirty="0" smtClean="0"/>
              <a:t>导致短信渠道异常被关闭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不仅单手机短信应该有疲劳设定</a:t>
            </a:r>
          </a:p>
          <a:p>
            <a:r>
              <a:rPr kumimoji="1" lang="zh-CN" altLang="en-US" dirty="0" smtClean="0"/>
              <a:t>单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也应当考虑较大阀值的疲劳设定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027" y="4618972"/>
            <a:ext cx="883624" cy="681956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467981" y="3355605"/>
            <a:ext cx="935916" cy="537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淘宝</a:t>
            </a:r>
            <a:endParaRPr kumimoji="1"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7609664" y="4053580"/>
            <a:ext cx="935916" cy="537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网易</a:t>
            </a:r>
            <a:endParaRPr kumimoji="1"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8606010" y="4959950"/>
            <a:ext cx="935916" cy="537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人人贷</a:t>
            </a:r>
            <a:endParaRPr kumimoji="1" lang="zh-CN" altLang="en-US" dirty="0"/>
          </a:p>
        </p:txBody>
      </p:sp>
      <p:sp>
        <p:nvSpPr>
          <p:cNvPr id="24" name="圆角矩形 23"/>
          <p:cNvSpPr/>
          <p:nvPr/>
        </p:nvSpPr>
        <p:spPr>
          <a:xfrm>
            <a:off x="9872777" y="5846782"/>
            <a:ext cx="935916" cy="537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其他</a:t>
            </a:r>
            <a:endParaRPr kumimoji="1" lang="zh-CN" altLang="en-US" dirty="0"/>
          </a:p>
        </p:txBody>
      </p:sp>
      <p:cxnSp>
        <p:nvCxnSpPr>
          <p:cNvPr id="7" name="直线箭头连接符 6"/>
          <p:cNvCxnSpPr>
            <a:stCxn id="2" idx="2"/>
            <a:endCxn id="4" idx="0"/>
          </p:cNvCxnSpPr>
          <p:nvPr/>
        </p:nvCxnSpPr>
        <p:spPr>
          <a:xfrm flipH="1">
            <a:off x="6935939" y="2798261"/>
            <a:ext cx="1775012" cy="557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2" idx="2"/>
            <a:endCxn id="22" idx="0"/>
          </p:cNvCxnSpPr>
          <p:nvPr/>
        </p:nvCxnSpPr>
        <p:spPr>
          <a:xfrm flipH="1">
            <a:off x="8077622" y="2798261"/>
            <a:ext cx="633329" cy="1255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2" idx="2"/>
            <a:endCxn id="23" idx="0"/>
          </p:cNvCxnSpPr>
          <p:nvPr/>
        </p:nvCxnSpPr>
        <p:spPr>
          <a:xfrm>
            <a:off x="8710951" y="2798261"/>
            <a:ext cx="363017" cy="216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2" idx="2"/>
            <a:endCxn id="24" idx="0"/>
          </p:cNvCxnSpPr>
          <p:nvPr/>
        </p:nvCxnSpPr>
        <p:spPr>
          <a:xfrm>
            <a:off x="8710951" y="2798261"/>
            <a:ext cx="1629784" cy="3048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4" idx="1"/>
            <a:endCxn id="20" idx="3"/>
          </p:cNvCxnSpPr>
          <p:nvPr/>
        </p:nvCxnSpPr>
        <p:spPr>
          <a:xfrm flipH="1">
            <a:off x="3269651" y="3624546"/>
            <a:ext cx="3198330" cy="1335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stCxn id="22" idx="1"/>
            <a:endCxn id="20" idx="3"/>
          </p:cNvCxnSpPr>
          <p:nvPr/>
        </p:nvCxnSpPr>
        <p:spPr>
          <a:xfrm flipH="1">
            <a:off x="3269651" y="4322521"/>
            <a:ext cx="4340013" cy="637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23" idx="1"/>
            <a:endCxn id="20" idx="3"/>
          </p:cNvCxnSpPr>
          <p:nvPr/>
        </p:nvCxnSpPr>
        <p:spPr>
          <a:xfrm flipH="1" flipV="1">
            <a:off x="3269651" y="4959950"/>
            <a:ext cx="5336359" cy="268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4" idx="1"/>
            <a:endCxn id="20" idx="3"/>
          </p:cNvCxnSpPr>
          <p:nvPr/>
        </p:nvCxnSpPr>
        <p:spPr>
          <a:xfrm flipH="1" flipV="1">
            <a:off x="3269651" y="4959950"/>
            <a:ext cx="6603126" cy="115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4315163" y="392270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手机注册验证码</a:t>
            </a:r>
            <a:endParaRPr kumimoji="1"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212042" y="43462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活动验证码</a:t>
            </a:r>
            <a:endParaRPr kumimoji="1"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5869601" y="492010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找回密码验</a:t>
            </a:r>
            <a:r>
              <a:rPr kumimoji="1" lang="zh-CN" altLang="en-US" dirty="0" smtClean="0"/>
              <a:t>证码</a:t>
            </a:r>
            <a:endParaRPr kumimoji="1"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7105621" y="559737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语音验证码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59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96514" y="63657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latin typeface="+mj-ea"/>
                <a:ea typeface="+mj-ea"/>
              </a:rPr>
              <a:t>撞库</a:t>
            </a:r>
            <a:endParaRPr kumimoji="1" lang="zh-CN" altLang="en-US" sz="3600" dirty="0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6514" y="1796527"/>
            <a:ext cx="99693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／</a:t>
            </a:r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段 频度限定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不同账号数／密码错误次数／不存在账号次数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验证码！验证码！验证码！	（粘连／扭曲／空心／干扰线／多字体）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移动端！移动端！移动端！	（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端基本都做的很好了，但大部分的移动端还是裸的）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54" y="4865519"/>
            <a:ext cx="1333500" cy="698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787" y="4906906"/>
            <a:ext cx="2155041" cy="6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8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96514" y="63657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latin typeface="+mj-ea"/>
                <a:ea typeface="+mj-ea"/>
              </a:rPr>
              <a:t>羊毛党</a:t>
            </a:r>
            <a:endParaRPr kumimoji="1" lang="zh-CN" altLang="en-US" sz="3600" dirty="0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6514" y="1796527"/>
            <a:ext cx="5293437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怎么去看一个活动做的安不安全？会不会被刷</a:t>
            </a:r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zh-CN" altLang="en-US" sz="2800" dirty="0" smtClean="0"/>
              <a:t>活动</a:t>
            </a:r>
            <a:r>
              <a:rPr kumimoji="1" lang="en-US" altLang="zh-CN" sz="2800" dirty="0" smtClean="0"/>
              <a:t>1:</a:t>
            </a:r>
            <a:r>
              <a:rPr kumimoji="1" lang="zh-CN" altLang="en-US" sz="2800" dirty="0" smtClean="0"/>
              <a:t> 填写手机号码送电影券</a:t>
            </a:r>
          </a:p>
          <a:p>
            <a:endParaRPr kumimoji="1" lang="zh-CN" altLang="en-US" dirty="0" smtClean="0"/>
          </a:p>
          <a:p>
            <a:r>
              <a:rPr kumimoji="1" lang="zh-CN" altLang="en-US" sz="2800" dirty="0" smtClean="0"/>
              <a:t>活动</a:t>
            </a:r>
            <a:r>
              <a:rPr kumimoji="1" lang="en-US" altLang="zh-CN" sz="2800" dirty="0" smtClean="0"/>
              <a:t>2:</a:t>
            </a:r>
            <a:r>
              <a:rPr kumimoji="1" lang="zh-CN" altLang="en-US" sz="2800" dirty="0" smtClean="0"/>
              <a:t> 绑定银行卡送账户</a:t>
            </a:r>
            <a:r>
              <a:rPr kumimoji="1" lang="en-US" altLang="zh-CN" sz="2800" dirty="0" smtClean="0"/>
              <a:t>20</a:t>
            </a:r>
            <a:r>
              <a:rPr kumimoji="1" lang="zh-CN" altLang="en-US" sz="2800" dirty="0" smtClean="0"/>
              <a:t>现金</a:t>
            </a:r>
            <a:endParaRPr kumimoji="1" lang="zh-CN" altLang="en-US" sz="2800" dirty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zh-CN" altLang="en-US" dirty="0" smtClean="0"/>
              <a:t>身份真实性／次数限定（按身份）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奖品能快速变现吗？身份伪造成本高不高？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812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12363</TotalTime>
  <Words>742</Words>
  <Application>Microsoft Macintosh PowerPoint</Application>
  <PresentationFormat>宽屏</PresentationFormat>
  <Paragraphs>189</Paragraphs>
  <Slides>22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 Black</vt:lpstr>
      <vt:lpstr>Calibri</vt:lpstr>
      <vt:lpstr>黑体</vt:lpstr>
      <vt:lpstr>宋体</vt:lpstr>
      <vt:lpstr>微软雅黑</vt:lpstr>
      <vt:lpstr>Arial</vt:lpstr>
      <vt:lpstr>Helvetica Light</vt:lpstr>
      <vt:lpstr>Office 主题</vt:lpstr>
      <vt:lpstr>新环境下的电商业务安全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沙上建塔－联网的金融风险</dc:title>
  <dc:creator>Microsoft Office 用户</dc:creator>
  <cp:lastModifiedBy>Microsoft Office 用户</cp:lastModifiedBy>
  <cp:revision>97</cp:revision>
  <dcterms:created xsi:type="dcterms:W3CDTF">2015-09-16T03:05:34Z</dcterms:created>
  <dcterms:modified xsi:type="dcterms:W3CDTF">2015-10-28T08:55:49Z</dcterms:modified>
</cp:coreProperties>
</file>